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8"/>
  </p:notesMasterIdLst>
  <p:sldIdLst>
    <p:sldId id="1293" r:id="rId6"/>
    <p:sldId id="214748141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97DF7E-FE2D-A0A1-A364-F2FD91AA051D}" v="2" dt="2025-10-23T22:50:19.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Murphy" userId="S::bmurphy@affirma.com::e9f923b6-6d89-4d4e-a3b7-d9304b9d44ba" providerId="AD" clId="Web-{0A802F7B-EF2B-DEC0-1DB1-F530E231D63A}"/>
    <pc:docChg chg="addSld">
      <pc:chgData name="Brendan Murphy" userId="S::bmurphy@affirma.com::e9f923b6-6d89-4d4e-a3b7-d9304b9d44ba" providerId="AD" clId="Web-{0A802F7B-EF2B-DEC0-1DB1-F530E231D63A}" dt="2025-09-29T16:15:27.688" v="0"/>
      <pc:docMkLst>
        <pc:docMk/>
      </pc:docMkLst>
      <pc:sldChg chg="add">
        <pc:chgData name="Brendan Murphy" userId="S::bmurphy@affirma.com::e9f923b6-6d89-4d4e-a3b7-d9304b9d44ba" providerId="AD" clId="Web-{0A802F7B-EF2B-DEC0-1DB1-F530E231D63A}" dt="2025-09-29T16:15:27.688" v="0"/>
        <pc:sldMkLst>
          <pc:docMk/>
          <pc:sldMk cId="703787812" sldId="2147481415"/>
        </pc:sldMkLst>
      </pc:sldChg>
      <pc:sldMasterChg chg="addSldLayout">
        <pc:chgData name="Brendan Murphy" userId="S::bmurphy@affirma.com::e9f923b6-6d89-4d4e-a3b7-d9304b9d44ba" providerId="AD" clId="Web-{0A802F7B-EF2B-DEC0-1DB1-F530E231D63A}" dt="2025-09-29T16:15:27.688" v="0"/>
        <pc:sldMasterMkLst>
          <pc:docMk/>
          <pc:sldMasterMk cId="2842889980" sldId="2147483660"/>
        </pc:sldMasterMkLst>
        <pc:sldLayoutChg chg="add">
          <pc:chgData name="Brendan Murphy" userId="S::bmurphy@affirma.com::e9f923b6-6d89-4d4e-a3b7-d9304b9d44ba" providerId="AD" clId="Web-{0A802F7B-EF2B-DEC0-1DB1-F530E231D63A}" dt="2025-09-29T16:15:27.688" v="0"/>
          <pc:sldLayoutMkLst>
            <pc:docMk/>
            <pc:sldMasterMk cId="2842889980" sldId="2147483660"/>
            <pc:sldLayoutMk cId="342156301" sldId="2147483686"/>
          </pc:sldLayoutMkLst>
        </pc:sldLayoutChg>
      </pc:sldMasterChg>
    </pc:docChg>
  </pc:docChgLst>
  <pc:docChgLst>
    <pc:chgData name="Lauren Short" userId="S::lshort@affirma.com::6eb0672d-8c2e-4352-8fe6-36faf60f84f8" providerId="AD" clId="Web-{3B97DF7E-FE2D-A0A1-A364-F2FD91AA051D}"/>
    <pc:docChg chg="modSld">
      <pc:chgData name="Lauren Short" userId="S::lshort@affirma.com::6eb0672d-8c2e-4352-8fe6-36faf60f84f8" providerId="AD" clId="Web-{3B97DF7E-FE2D-A0A1-A364-F2FD91AA051D}" dt="2025-10-23T22:50:19.422" v="1" actId="1076"/>
      <pc:docMkLst>
        <pc:docMk/>
      </pc:docMkLst>
      <pc:sldChg chg="modSp">
        <pc:chgData name="Lauren Short" userId="S::lshort@affirma.com::6eb0672d-8c2e-4352-8fe6-36faf60f84f8" providerId="AD" clId="Web-{3B97DF7E-FE2D-A0A1-A364-F2FD91AA051D}" dt="2025-10-23T22:50:19.422" v="1" actId="1076"/>
        <pc:sldMkLst>
          <pc:docMk/>
          <pc:sldMk cId="2208837420" sldId="1293"/>
        </pc:sldMkLst>
        <pc:grpChg chg="mod">
          <ac:chgData name="Lauren Short" userId="S::lshort@affirma.com::6eb0672d-8c2e-4352-8fe6-36faf60f84f8" providerId="AD" clId="Web-{3B97DF7E-FE2D-A0A1-A364-F2FD91AA051D}" dt="2025-10-23T22:50:19.422" v="1" actId="1076"/>
          <ac:grpSpMkLst>
            <pc:docMk/>
            <pc:sldMk cId="2208837420" sldId="1293"/>
            <ac:grpSpMk id="14" creationId="{6EAA58FE-48EE-41A0-A3D3-2F84E98A26C8}"/>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4EC141-37AE-4BA9-B4A4-8D247064011B}" type="datetimeFigureOut">
              <a:rPr lang="en-US" smtClean="0"/>
              <a:t>10/23/2025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456ED-96C9-458C-8207-24C5CF6100DA}" type="slidenum">
              <a:rPr lang="en-US" smtClean="0"/>
              <a:t>‹#›</a:t>
            </a:fld>
            <a:endParaRPr lang="en-US"/>
          </a:p>
        </p:txBody>
      </p:sp>
    </p:spTree>
    <p:extLst>
      <p:ext uri="{BB962C8B-B14F-4D97-AF65-F5344CB8AC3E}">
        <p14:creationId xmlns:p14="http://schemas.microsoft.com/office/powerpoint/2010/main" val="1839532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8319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A0A44-F43E-3D60-8832-C8C578465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5775D7-7262-F166-1F26-9BC929E3D9BF}"/>
              </a:ext>
            </a:extLst>
          </p:cNvPr>
          <p:cNvSpPr>
            <a:spLocks noGrp="1" noRot="1" noChangeAspect="1"/>
          </p:cNvSpPr>
          <p:nvPr>
            <p:ph type="sldImg"/>
          </p:nvPr>
        </p:nvSpPr>
        <p:spPr>
          <a:xfrm>
            <a:off x="654050" y="1162050"/>
            <a:ext cx="5573713" cy="3136900"/>
          </a:xfrm>
        </p:spPr>
      </p:sp>
      <p:sp>
        <p:nvSpPr>
          <p:cNvPr id="3" name="Notes Placeholder 2">
            <a:extLst>
              <a:ext uri="{FF2B5EF4-FFF2-40B4-BE49-F238E27FC236}">
                <a16:creationId xmlns:a16="http://schemas.microsoft.com/office/drawing/2014/main" id="{A42505C9-D8E5-0E42-5ED5-96BA7E7BE7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0E8239-6E7E-7CB7-9185-BEC129D102D1}"/>
              </a:ext>
            </a:extLst>
          </p:cNvPr>
          <p:cNvSpPr>
            <a:spLocks noGrp="1"/>
          </p:cNvSpPr>
          <p:nvPr>
            <p:ph type="sldNum" sz="quarter" idx="10"/>
          </p:nvPr>
        </p:nvSpPr>
        <p:spPr/>
        <p:txBody>
          <a:bodyPr/>
          <a:lstStyle/>
          <a:p>
            <a:fld id="{5EE3F6CF-073A-4B4F-A2B7-08B9C7DBCB96}" type="slidenum">
              <a:rPr lang="en-US" smtClean="0"/>
              <a:t>2</a:t>
            </a:fld>
            <a:endParaRPr lang="en-US"/>
          </a:p>
        </p:txBody>
      </p:sp>
    </p:spTree>
    <p:extLst>
      <p:ext uri="{BB962C8B-B14F-4D97-AF65-F5344CB8AC3E}">
        <p14:creationId xmlns:p14="http://schemas.microsoft.com/office/powerpoint/2010/main" val="3821739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EB0A00-C6B9-48FF-97AE-5A9B7B849CC4}"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52737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A7CB6A-2B78-45BE-8C2A-B4109E45D1D9}" type="datetime1">
              <a:rPr lang="en-US" smtClean="0"/>
              <a:t>10/23/2025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567649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525ED61-3792-4396-BAEF-B02859C2ED6B}"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080148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28B2F74-3245-49F9-B5A1-9F64ACCD0BF8}"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158670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49D64B0-C3C8-4322-8590-C0F9A30D0F3B}"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307650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5EC7FC-94A9-4D8B-9633-86995E8C2463}"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861000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6DB813-F082-4709-92AF-2BD47642E4E0}" type="datetime1">
              <a:rPr lang="en-US" smtClean="0"/>
              <a:t>10/23/2025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688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44BD67D-95AE-4061-9E0C-31C646E96B09}" type="datetime1">
              <a:rPr lang="en-US" smtClean="0"/>
              <a:t>10/23/2025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734350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222EE715-E9E0-431E-8F41-5602F4C966FB}" type="datetime1">
              <a:rPr lang="en-US" smtClean="0"/>
              <a:t>10/23/2025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957319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9279762-2189-44CB-BDD8-4F462566451C}" type="datetime1">
              <a:rPr lang="en-US" smtClean="0"/>
              <a:t>10/23/2025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7007547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08AAA4-E129-4464-8565-C51A0A24DD5B}"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326562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FB60FA9-C38C-461F-86B8-716BD1150E20}"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425624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48158D-F7C9-4A0F-B68E-04F75CDEE91F}" type="datetime1">
              <a:rPr lang="en-US" smtClean="0"/>
              <a:t>10/23/2025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7530054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AA0AE9D5-5FC3-4DD7-82B8-313061E63547}" type="datetime1">
              <a:rPr lang="en-US" smtClean="0"/>
              <a:t>10/23/2025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15971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F88590A-6389-49AB-9E61-155F8C54AE07}" type="datetime1">
              <a:rPr lang="en-US" smtClean="0"/>
              <a:t>10/23/2025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94488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AC91BD64-BD81-4E32-BB0C-F5B7AB495386}" type="datetime1">
              <a:rPr lang="en-US" smtClean="0"/>
              <a:t>10/23/2025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1521038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35148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6617" y="229150"/>
            <a:ext cx="11298766" cy="46160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15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0FA0F64-9ADC-4CCE-BBEA-01461266CD79}" type="datetime1">
              <a:rPr lang="en-US" smtClean="0"/>
              <a:t>10/23/2025</a:t>
            </a:fld>
            <a:endParaRPr lang="en-US"/>
          </a:p>
        </p:txBody>
      </p:sp>
      <p:sp>
        <p:nvSpPr>
          <p:cNvPr id="6" name="Holder 6"/>
          <p:cNvSpPr>
            <a:spLocks noGrp="1"/>
          </p:cNvSpPr>
          <p:nvPr>
            <p:ph type="sldNum" sz="quarter" idx="7"/>
          </p:nvPr>
        </p:nvSpPr>
        <p:spPr/>
        <p:txBody>
          <a:bodyPr lIns="0" tIns="0" rIns="0" bIns="0"/>
          <a:lstStyle>
            <a:lvl1pPr>
              <a:defRPr sz="1167" b="0" i="0">
                <a:solidFill>
                  <a:srgbClr val="888888"/>
                </a:solidFill>
                <a:latin typeface="Segoe UI"/>
                <a:cs typeface="Segoe UI"/>
              </a:defRPr>
            </a:lvl1pPr>
          </a:lstStyle>
          <a:p>
            <a:pPr marL="31749">
              <a:spcBef>
                <a:spcPts val="187"/>
              </a:spcBef>
            </a:pPr>
            <a:fld id="{81D60167-4931-47E6-BA6A-407CBD079E47}" type="slidenum">
              <a:rPr lang="en-US" spc="4" smtClean="0"/>
              <a:pPr marL="31749">
                <a:spcBef>
                  <a:spcPts val="187"/>
                </a:spcBef>
              </a:pPr>
              <a:t>‹#›</a:t>
            </a:fld>
            <a:endParaRPr lang="en-US" spc="4"/>
          </a:p>
        </p:txBody>
      </p:sp>
    </p:spTree>
    <p:extLst>
      <p:ext uri="{BB962C8B-B14F-4D97-AF65-F5344CB8AC3E}">
        <p14:creationId xmlns:p14="http://schemas.microsoft.com/office/powerpoint/2010/main" val="40449137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ctr">
            <a:normAutofit/>
          </a:bodyPr>
          <a:lstStyle>
            <a:lvl1pPr algn="l">
              <a:defRPr sz="4000" b="1" i="0">
                <a:solidFill>
                  <a:srgbClr val="063A79"/>
                </a:solidFill>
                <a:latin typeface="Poppins SemiBold" pitchFamily="2" charset="77"/>
                <a:cs typeface="Poppins SemiBold" pitchFamily="2" charset="77"/>
              </a:defRPr>
            </a:lvl1pPr>
          </a:lstStyle>
          <a:p>
            <a:r>
              <a:rPr lang="en-US"/>
              <a:t>Placeholder for Title</a:t>
            </a:r>
          </a:p>
        </p:txBody>
      </p:sp>
    </p:spTree>
    <p:extLst>
      <p:ext uri="{BB962C8B-B14F-4D97-AF65-F5344CB8AC3E}">
        <p14:creationId xmlns:p14="http://schemas.microsoft.com/office/powerpoint/2010/main" val="34215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0BD6FB9-BDC2-48EC-9A5C-15268BBA01F3}"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096155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F897323-C470-4BD8-B23A-0308299C6765}"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158011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97272DA-5B5D-4119-8041-469FE8BFCA4E}"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5070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714D30F-320E-44BA-9EFE-24149F54D77B}"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595933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A8C00F1-9AD8-4D4F-B5D1-EDA90D2970F6}"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27703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28165F-5506-4BAA-A0B0-E803548C0CB4}" type="datetime1">
              <a:rPr lang="en-US" smtClean="0"/>
              <a:t>10/23/2025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07734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FC7DFB-32E2-4CD8-AA57-487DE6FCFA07}" type="datetime1">
              <a:rPr lang="en-US" smtClean="0"/>
              <a:t>10/23/2025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5451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4DDC8A01-C583-456F-8683-54EA3159A545}" type="datetime1">
              <a:rPr lang="en-US" smtClean="0"/>
              <a:t>10/23/2025</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2889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samsonrope.com/"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76845">
              <a:defRPr/>
            </a:pPr>
            <a:fld id="{49A40DB5-B054-4B52-B27D-446721D6CC27}" type="slidenum">
              <a:rPr lang="en-US">
                <a:solidFill>
                  <a:prstClr val="black">
                    <a:tint val="75000"/>
                  </a:prstClr>
                </a:solidFill>
              </a:rPr>
              <a:pPr defTabSz="976845">
                <a:defRPr/>
              </a:pPr>
              <a:t>1</a:t>
            </a:fld>
            <a:endParaRPr lang="en-US">
              <a:solidFill>
                <a:prstClr val="black">
                  <a:tint val="75000"/>
                </a:prstClr>
              </a:solidFill>
            </a:endParaRPr>
          </a:p>
        </p:txBody>
      </p:sp>
      <p:sp>
        <p:nvSpPr>
          <p:cNvPr id="2" name="Title 1">
            <a:extLst>
              <a:ext uri="{FF2B5EF4-FFF2-40B4-BE49-F238E27FC236}">
                <a16:creationId xmlns:a16="http://schemas.microsoft.com/office/drawing/2014/main" id="{65EC815E-9725-4C22-837B-701EBA749018}"/>
              </a:ext>
            </a:extLst>
          </p:cNvPr>
          <p:cNvSpPr>
            <a:spLocks noGrp="1"/>
          </p:cNvSpPr>
          <p:nvPr>
            <p:ph type="title"/>
          </p:nvPr>
        </p:nvSpPr>
        <p:spPr/>
        <p:txBody>
          <a:bodyPr/>
          <a:lstStyle/>
          <a:p>
            <a:r>
              <a:rPr lang="en-US"/>
              <a:t>Samson Rope</a:t>
            </a:r>
          </a:p>
        </p:txBody>
      </p:sp>
      <p:sp>
        <p:nvSpPr>
          <p:cNvPr id="9" name="Rectangle 8">
            <a:extLst>
              <a:ext uri="{FF2B5EF4-FFF2-40B4-BE49-F238E27FC236}">
                <a16:creationId xmlns:a16="http://schemas.microsoft.com/office/drawing/2014/main" id="{A9F30E2A-D5A7-48F5-B855-08CCF433C779}"/>
              </a:ext>
            </a:extLst>
          </p:cNvPr>
          <p:cNvSpPr/>
          <p:nvPr/>
        </p:nvSpPr>
        <p:spPr>
          <a:xfrm>
            <a:off x="381000" y="4463212"/>
            <a:ext cx="9779000" cy="1426096"/>
          </a:xfrm>
          <a:prstGeom prst="rect">
            <a:avLst/>
          </a:prstGeom>
        </p:spPr>
        <p:txBody>
          <a:bodyPr wrap="square">
            <a:spAutoFit/>
          </a:bodyPr>
          <a:lstStyle/>
          <a:p>
            <a:pPr defTabSz="976845"/>
            <a:r>
              <a:rPr lang="en-US" sz="2667" b="1" kern="0">
                <a:solidFill>
                  <a:srgbClr val="0096A9"/>
                </a:solidFill>
                <a:latin typeface="Segoe UI" pitchFamily="34"/>
                <a:cs typeface="Segoe UI" pitchFamily="34"/>
              </a:rPr>
              <a:t>Results</a:t>
            </a:r>
            <a:endParaRPr lang="en-US" sz="1923">
              <a:solidFill>
                <a:prstClr val="black"/>
              </a:solidFill>
              <a:latin typeface="Segoe UI"/>
            </a:endParaRPr>
          </a:p>
          <a:p>
            <a:pPr marL="726538" lvl="1" indent="-238115" defTabSz="976845">
              <a:buFont typeface="Arial" panose="020B0604020202020204" pitchFamily="34" charset="0"/>
              <a:buChar char="•"/>
            </a:pPr>
            <a:r>
              <a:rPr lang="en-US" sz="1500">
                <a:solidFill>
                  <a:prstClr val="black"/>
                </a:solidFill>
                <a:latin typeface="Segoe UI"/>
              </a:rPr>
              <a:t>On-time and on budget</a:t>
            </a:r>
          </a:p>
          <a:p>
            <a:pPr marL="726538" lvl="1" indent="-238115" defTabSz="976845">
              <a:buFont typeface="Arial" panose="020B0604020202020204" pitchFamily="34" charset="0"/>
              <a:buChar char="•"/>
            </a:pPr>
            <a:r>
              <a:rPr lang="en-US" sz="1500">
                <a:solidFill>
                  <a:prstClr val="black"/>
                </a:solidFill>
                <a:latin typeface="Segoe UI"/>
              </a:rPr>
              <a:t>Improved usability</a:t>
            </a:r>
          </a:p>
          <a:p>
            <a:pPr marL="726538" lvl="1" indent="-238115" defTabSz="976845">
              <a:buFont typeface="Arial" panose="020B0604020202020204" pitchFamily="34" charset="0"/>
              <a:buChar char="•"/>
            </a:pPr>
            <a:r>
              <a:rPr lang="en-US" sz="1500">
                <a:solidFill>
                  <a:prstClr val="black"/>
                </a:solidFill>
                <a:latin typeface="Segoe UI"/>
              </a:rPr>
              <a:t>Overall improvement to website</a:t>
            </a:r>
          </a:p>
          <a:p>
            <a:pPr defTabSz="976845"/>
            <a:r>
              <a:rPr lang="en-US" sz="1500">
                <a:solidFill>
                  <a:prstClr val="black"/>
                </a:solidFill>
                <a:latin typeface="Segoe UI"/>
                <a:hlinkClick r:id="rId3"/>
              </a:rPr>
              <a:t>https://www.samsonrope.com</a:t>
            </a:r>
            <a:r>
              <a:rPr lang="en-US" sz="1500">
                <a:solidFill>
                  <a:prstClr val="black"/>
                </a:solidFill>
                <a:latin typeface="Segoe UI"/>
              </a:rPr>
              <a:t> </a:t>
            </a:r>
          </a:p>
        </p:txBody>
      </p:sp>
      <p:sp>
        <p:nvSpPr>
          <p:cNvPr id="11" name="TextBox 10">
            <a:extLst>
              <a:ext uri="{FF2B5EF4-FFF2-40B4-BE49-F238E27FC236}">
                <a16:creationId xmlns:a16="http://schemas.microsoft.com/office/drawing/2014/main" id="{67C3A967-4D68-49F3-ACD0-0096D2C7F37F}"/>
              </a:ext>
            </a:extLst>
          </p:cNvPr>
          <p:cNvSpPr txBox="1"/>
          <p:nvPr/>
        </p:nvSpPr>
        <p:spPr>
          <a:xfrm>
            <a:off x="381000" y="1052103"/>
            <a:ext cx="8475688" cy="2064732"/>
          </a:xfrm>
          <a:prstGeom prst="rect">
            <a:avLst/>
          </a:prstGeom>
          <a:noFill/>
        </p:spPr>
        <p:txBody>
          <a:bodyPr wrap="square" lIns="91440" tIns="45720" rIns="91440" bIns="45720" rtlCol="0" anchor="t">
            <a:spAutoFit/>
          </a:bodyPr>
          <a:lstStyle/>
          <a:p>
            <a:pPr defTabSz="976845"/>
            <a:r>
              <a:rPr lang="en-US" sz="2650" b="1" kern="0" dirty="0">
                <a:solidFill>
                  <a:srgbClr val="0096A9"/>
                </a:solidFill>
                <a:latin typeface="Segoe UI"/>
                <a:cs typeface="Segoe UI"/>
              </a:rPr>
              <a:t>Who They Are</a:t>
            </a:r>
            <a:endParaRPr lang="en-US" sz="1923" b="1" kern="0">
              <a:solidFill>
                <a:srgbClr val="0096A9"/>
              </a:solidFill>
              <a:latin typeface="Segoe UI" pitchFamily="34"/>
              <a:cs typeface="Segoe UI" pitchFamily="34"/>
            </a:endParaRPr>
          </a:p>
          <a:p>
            <a:pPr defTabSz="976845"/>
            <a:r>
              <a:rPr lang="en-US" sz="1500" dirty="0">
                <a:solidFill>
                  <a:prstClr val="black"/>
                </a:solidFill>
                <a:latin typeface="Segoe UI"/>
              </a:rPr>
              <a:t>Samson is at the forefront of the synthetic rope industry, recognized as a worldwide leader in high-performance synthetic ropes, Samson is utilizing the latest innovative fibers and proprietary constructions and coatings to design the perfect rope for each unique application. Samson Rope have engaged with us on several varying projects but most recently </a:t>
            </a:r>
            <a:r>
              <a:rPr lang="en-US" sz="1500" dirty="0" err="1">
                <a:solidFill>
                  <a:prstClr val="black"/>
                </a:solidFill>
                <a:latin typeface="Segoe UI"/>
              </a:rPr>
              <a:t>Affirma</a:t>
            </a:r>
            <a:r>
              <a:rPr lang="en-US" sz="1500" dirty="0">
                <a:solidFill>
                  <a:prstClr val="black"/>
                </a:solidFill>
                <a:latin typeface="Segoe UI"/>
              </a:rPr>
              <a:t> is supporting their Sitefinity Website.  </a:t>
            </a:r>
            <a:endParaRPr lang="en-US" sz="1500" dirty="0">
              <a:solidFill>
                <a:prstClr val="black"/>
              </a:solidFill>
              <a:latin typeface="Segoe UI"/>
              <a:cs typeface="Segoe UI"/>
            </a:endParaRPr>
          </a:p>
          <a:p>
            <a:pPr defTabSz="976845"/>
            <a:endParaRPr lang="en-US" sz="1500" dirty="0">
              <a:solidFill>
                <a:prstClr val="black"/>
              </a:solidFill>
              <a:latin typeface="Segoe UI"/>
              <a:cs typeface="Segoe UI"/>
            </a:endParaRPr>
          </a:p>
          <a:p>
            <a:pPr defTabSz="976845"/>
            <a:endParaRPr lang="en-US" sz="1167">
              <a:solidFill>
                <a:prstClr val="black"/>
              </a:solidFill>
              <a:latin typeface="Segoe UI" panose="020B0502040204020203" pitchFamily="34" charset="0"/>
            </a:endParaRPr>
          </a:p>
        </p:txBody>
      </p:sp>
      <p:sp>
        <p:nvSpPr>
          <p:cNvPr id="3" name="Rectangle 2">
            <a:extLst>
              <a:ext uri="{FF2B5EF4-FFF2-40B4-BE49-F238E27FC236}">
                <a16:creationId xmlns:a16="http://schemas.microsoft.com/office/drawing/2014/main" id="{AB38E5D2-7683-49C7-B658-AD0B5D3BF031}"/>
              </a:ext>
            </a:extLst>
          </p:cNvPr>
          <p:cNvSpPr/>
          <p:nvPr/>
        </p:nvSpPr>
        <p:spPr>
          <a:xfrm>
            <a:off x="381000" y="2711884"/>
            <a:ext cx="11430000" cy="1682640"/>
          </a:xfrm>
          <a:prstGeom prst="rect">
            <a:avLst/>
          </a:prstGeom>
        </p:spPr>
        <p:txBody>
          <a:bodyPr wrap="square">
            <a:spAutoFit/>
          </a:bodyPr>
          <a:lstStyle/>
          <a:p>
            <a:pPr defTabSz="976845"/>
            <a:r>
              <a:rPr lang="en-US" sz="2667" b="1" kern="0">
                <a:solidFill>
                  <a:srgbClr val="0096A9"/>
                </a:solidFill>
                <a:latin typeface="Segoe UI" pitchFamily="34"/>
                <a:cs typeface="Segoe UI" pitchFamily="34"/>
              </a:rPr>
              <a:t>What We Did</a:t>
            </a:r>
            <a:endParaRPr lang="en-US" sz="1923">
              <a:solidFill>
                <a:prstClr val="black"/>
              </a:solidFill>
              <a:latin typeface="Segoe UI"/>
            </a:endParaRPr>
          </a:p>
          <a:p>
            <a:pPr marL="774161" lvl="1" indent="-285739" defTabSz="976845">
              <a:buFont typeface="Arial" panose="020B0604020202020204" pitchFamily="34" charset="0"/>
              <a:buChar char="•"/>
            </a:pPr>
            <a:r>
              <a:rPr lang="en-US" sz="1500">
                <a:solidFill>
                  <a:prstClr val="black"/>
                </a:solidFill>
                <a:latin typeface="Segoe UI"/>
              </a:rPr>
              <a:t>Samson Rope reached out to get support for their current </a:t>
            </a:r>
            <a:r>
              <a:rPr lang="en-US" sz="1500" err="1">
                <a:solidFill>
                  <a:prstClr val="black"/>
                </a:solidFill>
                <a:latin typeface="Segoe UI"/>
              </a:rPr>
              <a:t>Sitefinity</a:t>
            </a:r>
            <a:r>
              <a:rPr lang="en-US" sz="1500">
                <a:solidFill>
                  <a:prstClr val="black"/>
                </a:solidFill>
                <a:latin typeface="Segoe UI"/>
              </a:rPr>
              <a:t> Website</a:t>
            </a:r>
          </a:p>
          <a:p>
            <a:pPr marL="774161" lvl="1" indent="-285739" defTabSz="976845">
              <a:buFont typeface="Arial" panose="020B0604020202020204" pitchFamily="34" charset="0"/>
              <a:buChar char="•"/>
            </a:pPr>
            <a:r>
              <a:rPr lang="en-US" sz="1500">
                <a:solidFill>
                  <a:prstClr val="black"/>
                </a:solidFill>
                <a:latin typeface="Segoe UI"/>
              </a:rPr>
              <a:t>Updated current standardized safety requirements for specific rope</a:t>
            </a:r>
          </a:p>
          <a:p>
            <a:pPr marL="774161" lvl="1" indent="-285739" defTabSz="976845">
              <a:buFont typeface="Arial" panose="020B0604020202020204" pitchFamily="34" charset="0"/>
              <a:buChar char="•"/>
            </a:pPr>
            <a:r>
              <a:rPr lang="en-US" sz="1500">
                <a:solidFill>
                  <a:prstClr val="black"/>
                </a:solidFill>
                <a:latin typeface="Segoe UI"/>
              </a:rPr>
              <a:t>Provided wireframes for website updates</a:t>
            </a:r>
          </a:p>
          <a:p>
            <a:pPr marL="774161" lvl="1" indent="-285739" defTabSz="976845">
              <a:buFont typeface="Arial" panose="020B0604020202020204" pitchFamily="34" charset="0"/>
              <a:buChar char="•"/>
            </a:pPr>
            <a:r>
              <a:rPr lang="en-US" sz="1500">
                <a:solidFill>
                  <a:prstClr val="black"/>
                </a:solidFill>
                <a:latin typeface="Segoe UI"/>
              </a:rPr>
              <a:t>Refreshed UX/UI</a:t>
            </a:r>
          </a:p>
          <a:p>
            <a:pPr defTabSz="976845"/>
            <a:endParaRPr lang="en-US" sz="1667">
              <a:solidFill>
                <a:prstClr val="black"/>
              </a:solidFill>
              <a:latin typeface="Segoe UI"/>
            </a:endParaRPr>
          </a:p>
        </p:txBody>
      </p:sp>
      <p:pic>
        <p:nvPicPr>
          <p:cNvPr id="5" name="Picture 2" descr="Image result for sitefinity logo">
            <a:extLst>
              <a:ext uri="{FF2B5EF4-FFF2-40B4-BE49-F238E27FC236}">
                <a16:creationId xmlns:a16="http://schemas.microsoft.com/office/drawing/2014/main" id="{5825AB98-86F5-42BD-8CB9-948803A8DC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5234" y="962336"/>
            <a:ext cx="1452558" cy="10002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Samson Rope logo">
            <a:extLst>
              <a:ext uri="{FF2B5EF4-FFF2-40B4-BE49-F238E27FC236}">
                <a16:creationId xmlns:a16="http://schemas.microsoft.com/office/drawing/2014/main" id="{0568B1F7-655F-4524-B550-1F7B071F32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7674" y="1178176"/>
            <a:ext cx="2556926" cy="175517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EAA58FE-48EE-41A0-A3D3-2F84E98A26C8}"/>
              </a:ext>
            </a:extLst>
          </p:cNvPr>
          <p:cNvGrpSpPr>
            <a:grpSpLocks noChangeAspect="1"/>
          </p:cNvGrpSpPr>
          <p:nvPr/>
        </p:nvGrpSpPr>
        <p:grpSpPr>
          <a:xfrm>
            <a:off x="7300988" y="3226161"/>
            <a:ext cx="4739003" cy="3195023"/>
            <a:chOff x="0" y="3509752"/>
            <a:chExt cx="5953080" cy="4013550"/>
          </a:xfrm>
        </p:grpSpPr>
        <p:grpSp>
          <p:nvGrpSpPr>
            <p:cNvPr id="15" name="Group 14">
              <a:extLst>
                <a:ext uri="{FF2B5EF4-FFF2-40B4-BE49-F238E27FC236}">
                  <a16:creationId xmlns:a16="http://schemas.microsoft.com/office/drawing/2014/main" id="{31115781-2817-4AEF-9BC5-E4D9EC53A6DD}"/>
                </a:ext>
              </a:extLst>
            </p:cNvPr>
            <p:cNvGrpSpPr>
              <a:grpSpLocks noChangeAspect="1"/>
            </p:cNvGrpSpPr>
            <p:nvPr/>
          </p:nvGrpSpPr>
          <p:grpSpPr>
            <a:xfrm>
              <a:off x="0" y="3509752"/>
              <a:ext cx="5953080" cy="4013550"/>
              <a:chOff x="4450676" y="2924176"/>
              <a:chExt cx="5525021" cy="3072384"/>
            </a:xfrm>
          </p:grpSpPr>
          <p:pic>
            <p:nvPicPr>
              <p:cNvPr id="17" name="Picture 16">
                <a:extLst>
                  <a:ext uri="{FF2B5EF4-FFF2-40B4-BE49-F238E27FC236}">
                    <a16:creationId xmlns:a16="http://schemas.microsoft.com/office/drawing/2014/main" id="{38A7C9B1-843C-47D4-B52D-860AE1476032}"/>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880"/>
              <a:stretch/>
            </p:blipFill>
            <p:spPr>
              <a:xfrm>
                <a:off x="4450676" y="2924176"/>
                <a:ext cx="5525021" cy="3072384"/>
              </a:xfrm>
              <a:prstGeom prst="rect">
                <a:avLst/>
              </a:prstGeom>
            </p:spPr>
          </p:pic>
          <p:sp>
            <p:nvSpPr>
              <p:cNvPr id="18" name="Rectangle 17">
                <a:extLst>
                  <a:ext uri="{FF2B5EF4-FFF2-40B4-BE49-F238E27FC236}">
                    <a16:creationId xmlns:a16="http://schemas.microsoft.com/office/drawing/2014/main" id="{B09D1A87-6149-4D56-97E3-024846F040F0}"/>
                  </a:ext>
                </a:extLst>
              </p:cNvPr>
              <p:cNvSpPr/>
              <p:nvPr/>
            </p:nvSpPr>
            <p:spPr>
              <a:xfrm>
                <a:off x="8202706" y="3138586"/>
                <a:ext cx="333480" cy="75262"/>
              </a:xfrm>
              <a:prstGeom prst="rect">
                <a:avLst/>
              </a:prstGeom>
              <a:gradFill flip="none" rotWithShape="1">
                <a:gsLst>
                  <a:gs pos="0">
                    <a:srgbClr val="F6F6F6"/>
                  </a:gs>
                  <a:gs pos="50000">
                    <a:srgbClr val="F6F6F6"/>
                  </a:gs>
                  <a:gs pos="100000">
                    <a:srgbClr val="F6F6F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45"/>
                <a:endParaRPr lang="en-US" sz="1237">
                  <a:solidFill>
                    <a:prstClr val="white"/>
                  </a:solidFill>
                  <a:latin typeface="Segoe UI"/>
                </a:endParaRPr>
              </a:p>
            </p:txBody>
          </p:sp>
        </p:grpSp>
        <p:pic>
          <p:nvPicPr>
            <p:cNvPr id="16" name="Picture 15">
              <a:extLst>
                <a:ext uri="{FF2B5EF4-FFF2-40B4-BE49-F238E27FC236}">
                  <a16:creationId xmlns:a16="http://schemas.microsoft.com/office/drawing/2014/main" id="{828D67A8-9EB5-4762-B1A0-8CAA47CDD8C5}"/>
                </a:ext>
              </a:extLst>
            </p:cNvPr>
            <p:cNvPicPr>
              <a:picLocks noChangeAspect="1"/>
            </p:cNvPicPr>
            <p:nvPr/>
          </p:nvPicPr>
          <p:blipFill rotWithShape="1">
            <a:blip r:embed="rId7"/>
            <a:srcRect t="189" b="40822"/>
            <a:stretch/>
          </p:blipFill>
          <p:spPr>
            <a:xfrm>
              <a:off x="704015" y="3712888"/>
              <a:ext cx="4619825" cy="3128633"/>
            </a:xfrm>
            <a:prstGeom prst="rect">
              <a:avLst/>
            </a:prstGeom>
            <a:ln>
              <a:solidFill>
                <a:schemeClr val="tx1"/>
              </a:solidFill>
            </a:ln>
            <a:effectLst>
              <a:outerShdw blurRad="50800" dist="50800" dir="2700000" algn="tl" rotWithShape="0">
                <a:prstClr val="black">
                  <a:alpha val="40000"/>
                </a:prstClr>
              </a:outerShdw>
            </a:effectLst>
          </p:spPr>
        </p:pic>
      </p:grpSp>
      <p:pic>
        <p:nvPicPr>
          <p:cNvPr id="7" name="Picture 6">
            <a:extLst>
              <a:ext uri="{FF2B5EF4-FFF2-40B4-BE49-F238E27FC236}">
                <a16:creationId xmlns:a16="http://schemas.microsoft.com/office/drawing/2014/main" id="{6B298DA5-7667-4813-AB50-B96B762AC410}"/>
              </a:ext>
            </a:extLst>
          </p:cNvPr>
          <p:cNvPicPr>
            <a:picLocks noChangeAspect="1"/>
          </p:cNvPicPr>
          <p:nvPr/>
        </p:nvPicPr>
        <p:blipFill>
          <a:blip r:embed="rId8"/>
          <a:stretch>
            <a:fillRect/>
          </a:stretch>
        </p:blipFill>
        <p:spPr>
          <a:xfrm>
            <a:off x="7861426" y="3381777"/>
            <a:ext cx="3691929" cy="1798707"/>
          </a:xfrm>
          <a:prstGeom prst="rect">
            <a:avLst/>
          </a:prstGeom>
        </p:spPr>
      </p:pic>
      <p:pic>
        <p:nvPicPr>
          <p:cNvPr id="8" name="Picture 7">
            <a:extLst>
              <a:ext uri="{FF2B5EF4-FFF2-40B4-BE49-F238E27FC236}">
                <a16:creationId xmlns:a16="http://schemas.microsoft.com/office/drawing/2014/main" id="{D5F8254E-751C-4735-90A0-1FA4F034AA6C}"/>
              </a:ext>
            </a:extLst>
          </p:cNvPr>
          <p:cNvPicPr>
            <a:picLocks noChangeAspect="1"/>
          </p:cNvPicPr>
          <p:nvPr/>
        </p:nvPicPr>
        <p:blipFill rotWithShape="1">
          <a:blip r:embed="rId9"/>
          <a:srcRect b="51460"/>
          <a:stretch/>
        </p:blipFill>
        <p:spPr>
          <a:xfrm>
            <a:off x="7861424" y="5180484"/>
            <a:ext cx="3677653" cy="792628"/>
          </a:xfrm>
          <a:prstGeom prst="rect">
            <a:avLst/>
          </a:prstGeom>
        </p:spPr>
      </p:pic>
      <p:pic>
        <p:nvPicPr>
          <p:cNvPr id="1030" name="Picture 6" descr="Image result for ipad">
            <a:extLst>
              <a:ext uri="{FF2B5EF4-FFF2-40B4-BE49-F238E27FC236}">
                <a16:creationId xmlns:a16="http://schemas.microsoft.com/office/drawing/2014/main" id="{DB6E6E09-F2D8-4D15-A20D-96223BEF00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5229" y="3734786"/>
            <a:ext cx="1759013" cy="24866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54C8228-339D-4A28-AE85-A20EDF746F75}"/>
              </a:ext>
            </a:extLst>
          </p:cNvPr>
          <p:cNvPicPr>
            <a:picLocks noChangeAspect="1"/>
          </p:cNvPicPr>
          <p:nvPr/>
        </p:nvPicPr>
        <p:blipFill>
          <a:blip r:embed="rId11"/>
          <a:stretch>
            <a:fillRect/>
          </a:stretch>
        </p:blipFill>
        <p:spPr>
          <a:xfrm>
            <a:off x="5539265" y="3947334"/>
            <a:ext cx="1532733" cy="1750476"/>
          </a:xfrm>
          <a:prstGeom prst="rect">
            <a:avLst/>
          </a:prstGeom>
        </p:spPr>
      </p:pic>
      <p:pic>
        <p:nvPicPr>
          <p:cNvPr id="21" name="Picture 20">
            <a:extLst>
              <a:ext uri="{FF2B5EF4-FFF2-40B4-BE49-F238E27FC236}">
                <a16:creationId xmlns:a16="http://schemas.microsoft.com/office/drawing/2014/main" id="{C867B0B1-9EDE-4B8D-9838-7FFCB433B2A9}"/>
              </a:ext>
            </a:extLst>
          </p:cNvPr>
          <p:cNvPicPr>
            <a:picLocks noChangeAspect="1"/>
          </p:cNvPicPr>
          <p:nvPr/>
        </p:nvPicPr>
        <p:blipFill rotWithShape="1">
          <a:blip r:embed="rId12"/>
          <a:srcRect b="37865"/>
          <a:stretch/>
        </p:blipFill>
        <p:spPr>
          <a:xfrm>
            <a:off x="5539264" y="5430999"/>
            <a:ext cx="1532733" cy="582436"/>
          </a:xfrm>
          <a:prstGeom prst="rect">
            <a:avLst/>
          </a:prstGeom>
        </p:spPr>
      </p:pic>
    </p:spTree>
    <p:extLst>
      <p:ext uri="{BB962C8B-B14F-4D97-AF65-F5344CB8AC3E}">
        <p14:creationId xmlns:p14="http://schemas.microsoft.com/office/powerpoint/2010/main" val="220883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FEEA6-6786-EA26-C549-585034A61C9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0626384-9965-3111-4C07-F017C9B71473}"/>
              </a:ext>
            </a:extLst>
          </p:cNvPr>
          <p:cNvSpPr>
            <a:spLocks noGrp="1"/>
          </p:cNvSpPr>
          <p:nvPr>
            <p:ph type="sldNum" sz="quarter" idx="12"/>
          </p:nvPr>
        </p:nvSpPr>
        <p:spPr/>
        <p:txBody>
          <a:bodyPr/>
          <a:lstStyle>
            <a:defPPr>
              <a:defRPr lang="en-US"/>
            </a:defPPr>
            <a:lvl1pPr marL="0" algn="l" defTabSz="814005" rtl="0" eaLnBrk="1" latinLnBrk="0" hangingPunct="1">
              <a:defRPr sz="1602" kern="1200">
                <a:solidFill>
                  <a:schemeClr val="tx1"/>
                </a:solidFill>
                <a:latin typeface="+mn-lt"/>
                <a:ea typeface="+mn-ea"/>
                <a:cs typeface="+mn-cs"/>
              </a:defRPr>
            </a:lvl1pPr>
            <a:lvl2pPr marL="407002" algn="l" defTabSz="814005" rtl="0" eaLnBrk="1" latinLnBrk="0" hangingPunct="1">
              <a:defRPr sz="1602" kern="1200">
                <a:solidFill>
                  <a:schemeClr val="tx1"/>
                </a:solidFill>
                <a:latin typeface="+mn-lt"/>
                <a:ea typeface="+mn-ea"/>
                <a:cs typeface="+mn-cs"/>
              </a:defRPr>
            </a:lvl2pPr>
            <a:lvl3pPr marL="814005" algn="l" defTabSz="814005" rtl="0" eaLnBrk="1" latinLnBrk="0" hangingPunct="1">
              <a:defRPr sz="1602" kern="1200">
                <a:solidFill>
                  <a:schemeClr val="tx1"/>
                </a:solidFill>
                <a:latin typeface="+mn-lt"/>
                <a:ea typeface="+mn-ea"/>
                <a:cs typeface="+mn-cs"/>
              </a:defRPr>
            </a:lvl3pPr>
            <a:lvl4pPr marL="1221007" algn="l" defTabSz="814005" rtl="0" eaLnBrk="1" latinLnBrk="0" hangingPunct="1">
              <a:defRPr sz="1602" kern="1200">
                <a:solidFill>
                  <a:schemeClr val="tx1"/>
                </a:solidFill>
                <a:latin typeface="+mn-lt"/>
                <a:ea typeface="+mn-ea"/>
                <a:cs typeface="+mn-cs"/>
              </a:defRPr>
            </a:lvl4pPr>
            <a:lvl5pPr marL="1628010" algn="l" defTabSz="814005" rtl="0" eaLnBrk="1" latinLnBrk="0" hangingPunct="1">
              <a:defRPr sz="1602" kern="1200">
                <a:solidFill>
                  <a:schemeClr val="tx1"/>
                </a:solidFill>
                <a:latin typeface="+mn-lt"/>
                <a:ea typeface="+mn-ea"/>
                <a:cs typeface="+mn-cs"/>
              </a:defRPr>
            </a:lvl5pPr>
            <a:lvl6pPr marL="2035012" algn="l" defTabSz="814005" rtl="0" eaLnBrk="1" latinLnBrk="0" hangingPunct="1">
              <a:defRPr sz="1602" kern="1200">
                <a:solidFill>
                  <a:schemeClr val="tx1"/>
                </a:solidFill>
                <a:latin typeface="+mn-lt"/>
                <a:ea typeface="+mn-ea"/>
                <a:cs typeface="+mn-cs"/>
              </a:defRPr>
            </a:lvl6pPr>
            <a:lvl7pPr marL="2442014" algn="l" defTabSz="814005" rtl="0" eaLnBrk="1" latinLnBrk="0" hangingPunct="1">
              <a:defRPr sz="1602" kern="1200">
                <a:solidFill>
                  <a:schemeClr val="tx1"/>
                </a:solidFill>
                <a:latin typeface="+mn-lt"/>
                <a:ea typeface="+mn-ea"/>
                <a:cs typeface="+mn-cs"/>
              </a:defRPr>
            </a:lvl7pPr>
            <a:lvl8pPr marL="2849017" algn="l" defTabSz="814005" rtl="0" eaLnBrk="1" latinLnBrk="0" hangingPunct="1">
              <a:defRPr sz="1602" kern="1200">
                <a:solidFill>
                  <a:schemeClr val="tx1"/>
                </a:solidFill>
                <a:latin typeface="+mn-lt"/>
                <a:ea typeface="+mn-ea"/>
                <a:cs typeface="+mn-cs"/>
              </a:defRPr>
            </a:lvl8pPr>
            <a:lvl9pPr marL="3256020" algn="l" defTabSz="814005" rtl="0" eaLnBrk="1" latinLnBrk="0" hangingPunct="1">
              <a:defRPr sz="1602" kern="1200">
                <a:solidFill>
                  <a:schemeClr val="tx1"/>
                </a:solidFill>
                <a:latin typeface="+mn-lt"/>
                <a:ea typeface="+mn-ea"/>
                <a:cs typeface="+mn-cs"/>
              </a:defRPr>
            </a:lvl9pPr>
          </a:lstStyle>
          <a:p>
            <a:fld id="{056F86DB-78DF-EB43-A6BE-40415A3A0052}" type="slidenum">
              <a:rPr lang="en-US" smtClean="0"/>
              <a:pPr/>
              <a:t>2</a:t>
            </a:fld>
            <a:endParaRPr lang="en-US"/>
          </a:p>
        </p:txBody>
      </p:sp>
      <p:sp>
        <p:nvSpPr>
          <p:cNvPr id="2" name="Title 1">
            <a:extLst>
              <a:ext uri="{FF2B5EF4-FFF2-40B4-BE49-F238E27FC236}">
                <a16:creationId xmlns:a16="http://schemas.microsoft.com/office/drawing/2014/main" id="{F2519150-9511-2C0B-2BF7-D7B2EBDDE0BC}"/>
              </a:ext>
            </a:extLst>
          </p:cNvPr>
          <p:cNvSpPr>
            <a:spLocks noGrp="1"/>
          </p:cNvSpPr>
          <p:nvPr>
            <p:ph type="ctrTitle"/>
          </p:nvPr>
        </p:nvSpPr>
        <p:spPr>
          <a:xfrm>
            <a:off x="455114" y="382986"/>
            <a:ext cx="10985432" cy="764390"/>
          </a:xfrm>
        </p:spPr>
        <p:txBody>
          <a:bodyPr>
            <a:normAutofit/>
          </a:bodyP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r>
              <a:rPr lang="en-US" sz="3167" dirty="0">
                <a:latin typeface="Poppins SemiBold"/>
                <a:cs typeface="Poppins SemiBold"/>
              </a:rPr>
              <a:t>Samson Rope</a:t>
            </a:r>
            <a:endParaRPr lang="en-US" dirty="0"/>
          </a:p>
        </p:txBody>
      </p:sp>
      <p:sp>
        <p:nvSpPr>
          <p:cNvPr id="6" name="Rectangle 5">
            <a:extLst>
              <a:ext uri="{FF2B5EF4-FFF2-40B4-BE49-F238E27FC236}">
                <a16:creationId xmlns:a16="http://schemas.microsoft.com/office/drawing/2014/main" id="{474B07ED-80CA-F2D6-1DD6-6218A784CF83}"/>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308" b="0" i="0" u="none" strike="noStrike" kern="1200" cap="none" spc="0" normalizeH="0" baseline="0" noProof="0">
                <a:ln>
                  <a:noFill/>
                </a:ln>
                <a:solidFill>
                  <a:prstClr val="white"/>
                </a:solidFill>
                <a:effectLst/>
                <a:uLnTx/>
                <a:uFillTx/>
                <a:latin typeface="Poppins" panose="00000500000000000000" pitchFamily="2" charset="0"/>
                <a:ea typeface="+mn-ea"/>
                <a:cs typeface="+mn-cs"/>
              </a:rPr>
              <a:t>  </a:t>
            </a:r>
          </a:p>
        </p:txBody>
      </p:sp>
      <p:sp>
        <p:nvSpPr>
          <p:cNvPr id="9" name="Text Placeholder 4">
            <a:extLst>
              <a:ext uri="{FF2B5EF4-FFF2-40B4-BE49-F238E27FC236}">
                <a16:creationId xmlns:a16="http://schemas.microsoft.com/office/drawing/2014/main" id="{047EA751-30F2-BBE9-438C-57EA06E075B7}"/>
              </a:ext>
            </a:extLst>
          </p:cNvPr>
          <p:cNvSpPr txBox="1">
            <a:spLocks/>
          </p:cNvSpPr>
          <p:nvPr/>
        </p:nvSpPr>
        <p:spPr>
          <a:xfrm>
            <a:off x="455114" y="1357532"/>
            <a:ext cx="6530902" cy="1093569"/>
          </a:xfrm>
          <a:prstGeom prst="rect">
            <a:avLst/>
          </a:prstGeom>
          <a:noFill/>
        </p:spPr>
        <p:txBody>
          <a:bodyPr lIns="76200" tIns="38100" rIns="76200" bIns="38100" anchor="t"/>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pPr>
              <a:lnSpc>
                <a:spcPct val="100000"/>
              </a:lnSpc>
            </a:pPr>
            <a:r>
              <a:rPr lang="en-US" sz="2000" b="1" dirty="0">
                <a:solidFill>
                  <a:srgbClr val="008AD9"/>
                </a:solidFill>
              </a:rPr>
              <a:t>Business Need</a:t>
            </a:r>
            <a:endParaRPr lang="en-US" sz="1200" dirty="0"/>
          </a:p>
          <a:p>
            <a:r>
              <a:rPr lang="en-US" sz="1500" dirty="0">
                <a:solidFill>
                  <a:srgbClr val="000000"/>
                </a:solidFill>
                <a:latin typeface="Segoe UI"/>
                <a:cs typeface="Segoe UI"/>
              </a:rPr>
              <a:t>Samson is at the forefront of the synthetic rope industry, recognized as a worldwide leader in high-performance synthetic ropes, Samson is utilizing the latest innovative fibers and proprietary constructions and coatings to design the perfect rope for each unique application. Samson Rope have engaged with us on several varying projects but most recently </a:t>
            </a:r>
            <a:r>
              <a:rPr lang="en-US" sz="1500" err="1">
                <a:solidFill>
                  <a:srgbClr val="000000"/>
                </a:solidFill>
                <a:latin typeface="Segoe UI"/>
                <a:cs typeface="Segoe UI"/>
              </a:rPr>
              <a:t>Affirma</a:t>
            </a:r>
            <a:r>
              <a:rPr lang="en-US" sz="1500" dirty="0">
                <a:solidFill>
                  <a:srgbClr val="000000"/>
                </a:solidFill>
                <a:latin typeface="Segoe UI"/>
                <a:cs typeface="Segoe UI"/>
              </a:rPr>
              <a:t> is supporting their Sitefinity Website.  </a:t>
            </a:r>
          </a:p>
          <a:p>
            <a:pPr>
              <a:lnSpc>
                <a:spcPct val="100000"/>
              </a:lnSpc>
            </a:pPr>
            <a:endParaRPr lang="en-US" sz="1000" dirty="0">
              <a:solidFill>
                <a:srgbClr val="000000"/>
              </a:solidFill>
              <a:highlight>
                <a:srgbClr val="FFFFFF"/>
              </a:highlight>
              <a:cs typeface="Arial"/>
            </a:endParaRPr>
          </a:p>
          <a:p>
            <a:pPr>
              <a:lnSpc>
                <a:spcPct val="100000"/>
              </a:lnSpc>
            </a:pPr>
            <a:endParaRPr lang="en-US" sz="1200"/>
          </a:p>
        </p:txBody>
      </p:sp>
      <p:sp>
        <p:nvSpPr>
          <p:cNvPr id="10" name="Text Placeholder 4">
            <a:extLst>
              <a:ext uri="{FF2B5EF4-FFF2-40B4-BE49-F238E27FC236}">
                <a16:creationId xmlns:a16="http://schemas.microsoft.com/office/drawing/2014/main" id="{2E6106F6-1DEC-5C34-4AD1-2A4776BAE5E6}"/>
              </a:ext>
            </a:extLst>
          </p:cNvPr>
          <p:cNvSpPr txBox="1">
            <a:spLocks/>
          </p:cNvSpPr>
          <p:nvPr/>
        </p:nvSpPr>
        <p:spPr>
          <a:xfrm>
            <a:off x="456072" y="3428023"/>
            <a:ext cx="6530902" cy="1093569"/>
          </a:xfrm>
          <a:prstGeom prst="rect">
            <a:avLst/>
          </a:prstGeom>
        </p:spPr>
        <p:txBody>
          <a:bodyPr lIns="76200" tIns="38100" rIns="76200" bIns="38100" anchor="t"/>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pPr>
              <a:lnSpc>
                <a:spcPct val="100000"/>
              </a:lnSpc>
            </a:pPr>
            <a:r>
              <a:rPr lang="en-US" sz="2000" b="1" dirty="0">
                <a:solidFill>
                  <a:srgbClr val="008AD9"/>
                </a:solidFill>
              </a:rPr>
              <a:t>What We Did</a:t>
            </a:r>
            <a:endParaRPr lang="en-US" sz="1200" dirty="0"/>
          </a:p>
          <a:p>
            <a:pPr marL="316429" indent="-285209">
              <a:buFont typeface="Arial,Sans-Serif"/>
              <a:buChar char="•"/>
            </a:pPr>
            <a:r>
              <a:rPr lang="en-US" sz="1500" dirty="0">
                <a:solidFill>
                  <a:srgbClr val="000000"/>
                </a:solidFill>
                <a:latin typeface="Segoe UI"/>
                <a:cs typeface="Segoe UI"/>
              </a:rPr>
              <a:t>Samson Rope reached out to get support for their current Sitefinity Website</a:t>
            </a:r>
          </a:p>
          <a:p>
            <a:pPr marL="316429" indent="-285209">
              <a:buFont typeface="Arial,Sans-Serif"/>
              <a:buChar char="•"/>
            </a:pPr>
            <a:r>
              <a:rPr lang="en-US" sz="1500" dirty="0">
                <a:solidFill>
                  <a:srgbClr val="000000"/>
                </a:solidFill>
                <a:latin typeface="Segoe UI"/>
                <a:cs typeface="Segoe UI"/>
              </a:rPr>
              <a:t>Updated current standardized safety requirements for specific rope</a:t>
            </a:r>
          </a:p>
          <a:p>
            <a:pPr marL="316429" indent="-285209">
              <a:buFont typeface="Arial,Sans-Serif"/>
              <a:buChar char="•"/>
            </a:pPr>
            <a:r>
              <a:rPr lang="en-US" sz="1500" dirty="0">
                <a:solidFill>
                  <a:srgbClr val="000000"/>
                </a:solidFill>
                <a:latin typeface="Segoe UI"/>
                <a:cs typeface="Segoe UI"/>
              </a:rPr>
              <a:t>Provided wireframes for website updates</a:t>
            </a:r>
          </a:p>
          <a:p>
            <a:pPr marL="316429" indent="-285209">
              <a:buFont typeface="Arial,Sans-Serif"/>
              <a:buChar char="•"/>
            </a:pPr>
            <a:r>
              <a:rPr lang="en-US" sz="1500" dirty="0">
                <a:solidFill>
                  <a:srgbClr val="000000"/>
                </a:solidFill>
                <a:latin typeface="Segoe UI"/>
                <a:cs typeface="Segoe UI"/>
              </a:rPr>
              <a:t>Refreshed designs</a:t>
            </a:r>
          </a:p>
          <a:p>
            <a:pPr marL="316429" indent="-285209">
              <a:buFont typeface="Arial,Sans-Serif"/>
              <a:buChar char="•"/>
            </a:pPr>
            <a:endParaRPr lang="en-US" sz="1500" dirty="0">
              <a:solidFill>
                <a:srgbClr val="000000"/>
              </a:solidFill>
              <a:latin typeface="Segoe UI"/>
              <a:cs typeface="Segoe UI"/>
            </a:endParaRPr>
          </a:p>
          <a:p>
            <a:pPr marL="316429" indent="-285209">
              <a:buFont typeface="Arial,Sans-Serif"/>
              <a:buChar char="•"/>
            </a:pPr>
            <a:endParaRPr lang="en-US" sz="1500" dirty="0">
              <a:latin typeface="Segoe UI"/>
              <a:cs typeface="Segoe UI"/>
            </a:endParaRPr>
          </a:p>
          <a:p>
            <a:pPr>
              <a:lnSpc>
                <a:spcPct val="150000"/>
              </a:lnSpc>
            </a:pPr>
            <a:endParaRPr lang="en-US" sz="1000" dirty="0">
              <a:highlight>
                <a:srgbClr val="FFFFFF"/>
              </a:highlight>
              <a:cs typeface="Arial" panose="020B0604020202020204"/>
            </a:endParaRPr>
          </a:p>
          <a:p>
            <a:endParaRPr lang="en-US" sz="1200">
              <a:cs typeface="Arial" panose="020B0604020202020204"/>
            </a:endParaRPr>
          </a:p>
        </p:txBody>
      </p:sp>
      <p:pic>
        <p:nvPicPr>
          <p:cNvPr id="11" name="Picture 2" descr="Image result for sitefinity logo">
            <a:extLst>
              <a:ext uri="{FF2B5EF4-FFF2-40B4-BE49-F238E27FC236}">
                <a16:creationId xmlns:a16="http://schemas.microsoft.com/office/drawing/2014/main" id="{C827C6BE-C661-67BC-DC49-87E13ED076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4468" y="79271"/>
            <a:ext cx="1452558" cy="10002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amson Rope logo">
            <a:extLst>
              <a:ext uri="{FF2B5EF4-FFF2-40B4-BE49-F238E27FC236}">
                <a16:creationId xmlns:a16="http://schemas.microsoft.com/office/drawing/2014/main" id="{FD4377A4-A11E-73F8-9B76-B4550597C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5225" y="81466"/>
            <a:ext cx="2556926" cy="175517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F270A229-1130-A5E6-597C-7F3AC63F1895}"/>
              </a:ext>
            </a:extLst>
          </p:cNvPr>
          <p:cNvGrpSpPr>
            <a:grpSpLocks noChangeAspect="1"/>
          </p:cNvGrpSpPr>
          <p:nvPr/>
        </p:nvGrpSpPr>
        <p:grpSpPr>
          <a:xfrm>
            <a:off x="7300989" y="3226162"/>
            <a:ext cx="4739003" cy="3195023"/>
            <a:chOff x="0" y="3509752"/>
            <a:chExt cx="5953080" cy="4013550"/>
          </a:xfrm>
        </p:grpSpPr>
        <p:grpSp>
          <p:nvGrpSpPr>
            <p:cNvPr id="15" name="Group 14">
              <a:extLst>
                <a:ext uri="{FF2B5EF4-FFF2-40B4-BE49-F238E27FC236}">
                  <a16:creationId xmlns:a16="http://schemas.microsoft.com/office/drawing/2014/main" id="{CE5191C5-FBE6-3833-A624-DD8301B34436}"/>
                </a:ext>
              </a:extLst>
            </p:cNvPr>
            <p:cNvGrpSpPr>
              <a:grpSpLocks noChangeAspect="1"/>
            </p:cNvGrpSpPr>
            <p:nvPr/>
          </p:nvGrpSpPr>
          <p:grpSpPr>
            <a:xfrm>
              <a:off x="0" y="3509752"/>
              <a:ext cx="5953080" cy="4013550"/>
              <a:chOff x="4450676" y="2924176"/>
              <a:chExt cx="5525021" cy="3072384"/>
            </a:xfrm>
          </p:grpSpPr>
          <p:pic>
            <p:nvPicPr>
              <p:cNvPr id="17" name="Picture 16">
                <a:extLst>
                  <a:ext uri="{FF2B5EF4-FFF2-40B4-BE49-F238E27FC236}">
                    <a16:creationId xmlns:a16="http://schemas.microsoft.com/office/drawing/2014/main" id="{D602AA07-213E-2CEC-1F5C-3C12450DCF1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880"/>
              <a:stretch/>
            </p:blipFill>
            <p:spPr>
              <a:xfrm>
                <a:off x="4450676" y="2924176"/>
                <a:ext cx="5525021" cy="3072384"/>
              </a:xfrm>
              <a:prstGeom prst="rect">
                <a:avLst/>
              </a:prstGeom>
            </p:spPr>
          </p:pic>
          <p:sp>
            <p:nvSpPr>
              <p:cNvPr id="18" name="Rectangle 17">
                <a:extLst>
                  <a:ext uri="{FF2B5EF4-FFF2-40B4-BE49-F238E27FC236}">
                    <a16:creationId xmlns:a16="http://schemas.microsoft.com/office/drawing/2014/main" id="{6C2B37B8-7445-5BCE-7C5B-6D7AA7C19FB3}"/>
                  </a:ext>
                </a:extLst>
              </p:cNvPr>
              <p:cNvSpPr/>
              <p:nvPr/>
            </p:nvSpPr>
            <p:spPr>
              <a:xfrm>
                <a:off x="8202706" y="3138586"/>
                <a:ext cx="333480" cy="75262"/>
              </a:xfrm>
              <a:prstGeom prst="rect">
                <a:avLst/>
              </a:prstGeom>
              <a:gradFill flip="none" rotWithShape="1">
                <a:gsLst>
                  <a:gs pos="0">
                    <a:srgbClr val="F6F6F6"/>
                  </a:gs>
                  <a:gs pos="50000">
                    <a:srgbClr val="F6F6F6"/>
                  </a:gs>
                  <a:gs pos="100000">
                    <a:srgbClr val="F6F6F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pPr algn="ctr" defTabSz="976806"/>
                <a:endParaRPr lang="en-US" sz="1237">
                  <a:solidFill>
                    <a:prstClr val="white"/>
                  </a:solidFill>
                  <a:latin typeface="Segoe UI"/>
                </a:endParaRPr>
              </a:p>
            </p:txBody>
          </p:sp>
        </p:grpSp>
        <p:pic>
          <p:nvPicPr>
            <p:cNvPr id="16" name="Picture 15">
              <a:extLst>
                <a:ext uri="{FF2B5EF4-FFF2-40B4-BE49-F238E27FC236}">
                  <a16:creationId xmlns:a16="http://schemas.microsoft.com/office/drawing/2014/main" id="{54DF430D-9B93-9AB6-0C01-89CB34B9C889}"/>
                </a:ext>
              </a:extLst>
            </p:cNvPr>
            <p:cNvPicPr>
              <a:picLocks noChangeAspect="1"/>
            </p:cNvPicPr>
            <p:nvPr/>
          </p:nvPicPr>
          <p:blipFill rotWithShape="1">
            <a:blip r:embed="rId6"/>
            <a:srcRect t="189" b="40822"/>
            <a:stretch/>
          </p:blipFill>
          <p:spPr>
            <a:xfrm>
              <a:off x="704015" y="3712888"/>
              <a:ext cx="4619825" cy="3128633"/>
            </a:xfrm>
            <a:prstGeom prst="rect">
              <a:avLst/>
            </a:prstGeom>
            <a:ln>
              <a:solidFill>
                <a:schemeClr val="tx1"/>
              </a:solidFill>
            </a:ln>
            <a:effectLst>
              <a:outerShdw blurRad="50800" dist="50800" dir="2700000" algn="tl" rotWithShape="0">
                <a:prstClr val="black">
                  <a:alpha val="40000"/>
                </a:prstClr>
              </a:outerShdw>
            </a:effectLst>
          </p:spPr>
        </p:pic>
      </p:grpSp>
      <p:pic>
        <p:nvPicPr>
          <p:cNvPr id="21" name="Picture 20" descr="A website with text overlay&#10;&#10;AI-generated content may be incorrect.">
            <a:extLst>
              <a:ext uri="{FF2B5EF4-FFF2-40B4-BE49-F238E27FC236}">
                <a16:creationId xmlns:a16="http://schemas.microsoft.com/office/drawing/2014/main" id="{FE412ACD-CFCF-1981-25A0-2025C3E4235A}"/>
              </a:ext>
            </a:extLst>
          </p:cNvPr>
          <p:cNvPicPr>
            <a:picLocks noChangeAspect="1"/>
          </p:cNvPicPr>
          <p:nvPr/>
        </p:nvPicPr>
        <p:blipFill>
          <a:blip r:embed="rId7"/>
          <a:stretch>
            <a:fillRect/>
          </a:stretch>
        </p:blipFill>
        <p:spPr>
          <a:xfrm>
            <a:off x="7861427" y="3381777"/>
            <a:ext cx="3691929" cy="1798707"/>
          </a:xfrm>
          <a:prstGeom prst="rect">
            <a:avLst/>
          </a:prstGeom>
        </p:spPr>
      </p:pic>
    </p:spTree>
    <p:extLst>
      <p:ext uri="{BB962C8B-B14F-4D97-AF65-F5344CB8AC3E}">
        <p14:creationId xmlns:p14="http://schemas.microsoft.com/office/powerpoint/2010/main" val="7037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 Development</Value>
      <Value>Creative</Value>
    </BusinessUnit>
    <Solutions xmlns="f0ee8362-fa7e-4bc9-ab88-7dcfb17cb19b">
      <Value>Websites</Value>
      <Value>Integrations</Value>
    </Solutions>
    <Industries xmlns="f0ee8362-fa7e-4bc9-ab88-7dcfb17cb19b">
      <Value>Retail</Value>
      <Value>Manufacturing</Value>
    </Industries>
    <Notes0 xmlns="f0ee8362-fa7e-4bc9-ab88-7dcfb17cb19b" xsi:nil="true"/>
    <PlatTech xmlns="f0ee8362-fa7e-4bc9-ab88-7dcfb17cb19b">
      <Value>Sitefinity</Value>
    </PlatTech>
    <Named_x0020_Account xmlns="f0ee8362-fa7e-4bc9-ab88-7dcfb17cb19b" xsi:nil="true"/>
    <ProjectCompletionDate xmlns="f0ee8362-fa7e-4bc9-ab88-7dcfb17cb19b" xsi:nil="true"/>
    <ApprovedByClient xmlns="f0ee8362-fa7e-4bc9-ab88-7dcfb17cb19b">false</ApprovedByClient>
  </documentManagement>
</p:properties>
</file>

<file path=customXml/itemProps1.xml><?xml version="1.0" encoding="utf-8"?>
<ds:datastoreItem xmlns:ds="http://schemas.openxmlformats.org/officeDocument/2006/customXml" ds:itemID="{D87940A8-0190-4830-93FD-53E4E100DEAE}">
  <ds:schemaRefs>
    <ds:schemaRef ds:uri="http://schemas.microsoft.com/office/2006/metadata/customXsn"/>
  </ds:schemaRefs>
</ds:datastoreItem>
</file>

<file path=customXml/itemProps2.xml><?xml version="1.0" encoding="utf-8"?>
<ds:datastoreItem xmlns:ds="http://schemas.openxmlformats.org/officeDocument/2006/customXml" ds:itemID="{4873A90C-1D02-4171-9FB8-2CF5509D7327}">
  <ds:schemaRefs>
    <ds:schemaRef ds:uri="http://schemas.microsoft.com/sharepoint/v3/contenttype/forms"/>
  </ds:schemaRefs>
</ds:datastoreItem>
</file>

<file path=customXml/itemProps3.xml><?xml version="1.0" encoding="utf-8"?>
<ds:datastoreItem xmlns:ds="http://schemas.openxmlformats.org/officeDocument/2006/customXml" ds:itemID="{03791567-2F68-419E-A810-0947EE308746}"/>
</file>

<file path=customXml/itemProps4.xml><?xml version="1.0" encoding="utf-8"?>
<ds:datastoreItem xmlns:ds="http://schemas.openxmlformats.org/officeDocument/2006/customXml" ds:itemID="{AE07B4E2-34A1-44CD-8876-92660DE3E2C9}">
  <ds:schemaRefs>
    <ds:schemaRef ds:uri="http://schemas.microsoft.com/office/2006/metadata/properties"/>
    <ds:schemaRef ds:uri="http://schemas.microsoft.com/office/infopath/2007/PartnerControls"/>
    <ds:schemaRef ds:uri="f205c2cf-faee-43e7-95df-8aa62e5feae0"/>
    <ds:schemaRef ds:uri="f0ee8362-fa7e-4bc9-ab88-7dcfb17cb19b"/>
  </ds:schemaRefs>
</ds:datastoreItem>
</file>

<file path=docProps/app.xml><?xml version="1.0" encoding="utf-8"?>
<Properties xmlns="http://schemas.openxmlformats.org/officeDocument/2006/extended-properties" xmlns:vt="http://schemas.openxmlformats.org/officeDocument/2006/docPropsVTypes">
  <TotalTime>0</TotalTime>
  <Words>120</Words>
  <Application>Microsoft Office PowerPoint</Application>
  <PresentationFormat>Widescreen</PresentationFormat>
  <Paragraphs>15</Paragraphs>
  <Slides>2</Slides>
  <Notes>2</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Custom Design</vt:lpstr>
      <vt:lpstr>Samson Rope</vt:lpstr>
      <vt:lpstr>Samson Rope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Samson Rope</dc:title>
  <dc:creator>Brendan Murphy</dc:creator>
  <cp:lastModifiedBy>Brendan Murphy</cp:lastModifiedBy>
  <cp:revision>8</cp:revision>
  <dcterms:created xsi:type="dcterms:W3CDTF">2020-09-01T00:03:38Z</dcterms:created>
  <dcterms:modified xsi:type="dcterms:W3CDTF">2025-10-23T22:50:27Z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Platforms">
    <vt:lpwstr>;#Sitefinity;#</vt:lpwstr>
  </property>
</Properties>
</file>